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A87A867-5E8B-4BC0-AE85-0EE80E11E28E}"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3776B-A8A3-4B17-A3E6-FD3F0846C0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03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A87A867-5E8B-4BC0-AE85-0EE80E11E28E}"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14863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A87A867-5E8B-4BC0-AE85-0EE80E11E28E}"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76792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A87A867-5E8B-4BC0-AE85-0EE80E11E28E}"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235860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5A87A867-5E8B-4BC0-AE85-0EE80E11E28E}" type="datetimeFigureOut">
              <a:rPr lang="en-US" smtClean="0"/>
              <a:t>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3776B-A8A3-4B17-A3E6-FD3F0846C0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34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A87A867-5E8B-4BC0-AE85-0EE80E11E28E}"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239483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A87A867-5E8B-4BC0-AE85-0EE80E11E28E}" type="datetimeFigureOut">
              <a:rPr lang="en-US" smtClean="0"/>
              <a:t>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308721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A87A867-5E8B-4BC0-AE85-0EE80E11E28E}" type="datetimeFigureOut">
              <a:rPr lang="en-US" smtClean="0"/>
              <a:t>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208612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A87A867-5E8B-4BC0-AE85-0EE80E11E28E}" type="datetimeFigureOut">
              <a:rPr lang="en-US" smtClean="0"/>
              <a:t>1/30/2021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323117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A87A867-5E8B-4BC0-AE85-0EE80E11E28E}" type="datetimeFigureOut">
              <a:rPr lang="en-US" smtClean="0"/>
              <a:t>1/30/2021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63776B-A8A3-4B17-A3E6-FD3F0846C0D0}" type="slidenum">
              <a:rPr lang="en-US" smtClean="0"/>
              <a:t>‹#›</a:t>
            </a:fld>
            <a:endParaRPr lang="en-US"/>
          </a:p>
        </p:txBody>
      </p:sp>
    </p:spTree>
    <p:extLst>
      <p:ext uri="{BB962C8B-B14F-4D97-AF65-F5344CB8AC3E}">
        <p14:creationId xmlns:p14="http://schemas.microsoft.com/office/powerpoint/2010/main" val="100084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5A87A867-5E8B-4BC0-AE85-0EE80E11E28E}" type="datetimeFigureOut">
              <a:rPr lang="en-US" smtClean="0"/>
              <a:t>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3776B-A8A3-4B17-A3E6-FD3F0846C0D0}" type="slidenum">
              <a:rPr lang="en-US" smtClean="0"/>
              <a:t>‹#›</a:t>
            </a:fld>
            <a:endParaRPr lang="en-US"/>
          </a:p>
        </p:txBody>
      </p:sp>
    </p:spTree>
    <p:extLst>
      <p:ext uri="{BB962C8B-B14F-4D97-AF65-F5344CB8AC3E}">
        <p14:creationId xmlns:p14="http://schemas.microsoft.com/office/powerpoint/2010/main" val="97339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A87A867-5E8B-4BC0-AE85-0EE80E11E28E}" type="datetimeFigureOut">
              <a:rPr lang="en-US" smtClean="0"/>
              <a:t>1/30/2021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63776B-A8A3-4B17-A3E6-FD3F0846C0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18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r"/>
            <a:r>
              <a:rPr lang="ar-IQ" sz="6600" b="1" dirty="0"/>
              <a:t>الفصل لثالث</a:t>
            </a:r>
            <a:r>
              <a:rPr lang="en-US" sz="6600" dirty="0"/>
              <a:t/>
            </a:r>
            <a:br>
              <a:rPr lang="en-US" sz="6600" dirty="0"/>
            </a:br>
            <a:endParaRPr lang="en-US" sz="6600" dirty="0"/>
          </a:p>
        </p:txBody>
      </p:sp>
      <p:sp>
        <p:nvSpPr>
          <p:cNvPr id="3" name="عنوان فرعي 2"/>
          <p:cNvSpPr>
            <a:spLocks noGrp="1"/>
          </p:cNvSpPr>
          <p:nvPr>
            <p:ph type="subTitle" idx="1"/>
          </p:nvPr>
        </p:nvSpPr>
        <p:spPr/>
        <p:txBody>
          <a:bodyPr>
            <a:noAutofit/>
          </a:bodyPr>
          <a:lstStyle/>
          <a:p>
            <a:pPr algn="ctr" rtl="1"/>
            <a:r>
              <a:rPr lang="ar-IQ" sz="3200" b="1" dirty="0">
                <a:solidFill>
                  <a:srgbClr val="FF0000"/>
                </a:solidFill>
              </a:rPr>
              <a:t>خرائط سير العمليات والخوارزميات</a:t>
            </a:r>
            <a:endParaRPr lang="en-US" sz="3200" b="1" dirty="0">
              <a:solidFill>
                <a:srgbClr val="FF0000"/>
              </a:solidFill>
            </a:endParaRPr>
          </a:p>
          <a:p>
            <a:pPr algn="ctr" rtl="1"/>
            <a:r>
              <a:rPr lang="en-US" sz="3200" b="1" dirty="0">
                <a:solidFill>
                  <a:srgbClr val="FF0000"/>
                </a:solidFill>
              </a:rPr>
              <a:t>FLOWCHARTS AND ALGORITHMS</a:t>
            </a:r>
          </a:p>
        </p:txBody>
      </p:sp>
    </p:spTree>
    <p:extLst>
      <p:ext uri="{BB962C8B-B14F-4D97-AF65-F5344CB8AC3E}">
        <p14:creationId xmlns:p14="http://schemas.microsoft.com/office/powerpoint/2010/main" val="137719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b="1" dirty="0">
                <a:solidFill>
                  <a:srgbClr val="FF0000"/>
                </a:solidFill>
              </a:rPr>
              <a:t>أنواع خرائط سير العمليات :</a:t>
            </a:r>
            <a:r>
              <a:rPr lang="en-US" sz="4000" dirty="0">
                <a:solidFill>
                  <a:srgbClr val="FF0000"/>
                </a:solidFill>
              </a:rPr>
              <a:t/>
            </a:r>
            <a:br>
              <a:rPr lang="en-US" sz="4000" dirty="0">
                <a:solidFill>
                  <a:srgbClr val="FF0000"/>
                </a:solidFill>
              </a:rPr>
            </a:br>
            <a:endParaRPr lang="en-US" sz="4000" dirty="0">
              <a:solidFill>
                <a:srgbClr val="FF0000"/>
              </a:solidFill>
            </a:endParaRPr>
          </a:p>
        </p:txBody>
      </p:sp>
      <p:sp>
        <p:nvSpPr>
          <p:cNvPr id="3" name="عنصر نائب للمحتوى 2"/>
          <p:cNvSpPr>
            <a:spLocks noGrp="1"/>
          </p:cNvSpPr>
          <p:nvPr>
            <p:ph idx="1"/>
          </p:nvPr>
        </p:nvSpPr>
        <p:spPr/>
        <p:txBody>
          <a:bodyPr>
            <a:normAutofit/>
          </a:bodyPr>
          <a:lstStyle/>
          <a:p>
            <a:pPr lvl="0" algn="r" rtl="1"/>
            <a:r>
              <a:rPr lang="ar-IQ" sz="2800" b="1" dirty="0" smtClean="0">
                <a:solidFill>
                  <a:srgbClr val="0070C0"/>
                </a:solidFill>
              </a:rPr>
              <a:t>أ - خرائط </a:t>
            </a:r>
            <a:r>
              <a:rPr lang="ar-IQ" sz="2800" b="1" dirty="0">
                <a:solidFill>
                  <a:srgbClr val="0070C0"/>
                </a:solidFill>
              </a:rPr>
              <a:t>سير النظم </a:t>
            </a:r>
            <a:r>
              <a:rPr lang="en-US" sz="2800" b="1" dirty="0">
                <a:solidFill>
                  <a:srgbClr val="0070C0"/>
                </a:solidFill>
              </a:rPr>
              <a:t>System Flowchart</a:t>
            </a:r>
            <a:r>
              <a:rPr lang="en-US" sz="2800" b="1" dirty="0"/>
              <a:t> </a:t>
            </a:r>
            <a:endParaRPr lang="en-US" sz="2800" dirty="0"/>
          </a:p>
          <a:p>
            <a:pPr algn="r"/>
            <a:r>
              <a:rPr lang="ar-IQ" sz="2400" dirty="0"/>
              <a:t>يستخدم هذا النوع من الخرائط عند تصميم الأجهزة الهندسية, في المصانع وغيرها, والتي تستعمل أنظمة تحكم ذاتية, مثل العوامة في خزانات المياه, وإشارات السير الضوئية, وأجهزة ضبط الضغط ودرجات الحرارة في أبراج تقطير البترول , فتعتبر خرائط سير العمليات هنا, بمثابة المخطط الكامل الذي يبين ترتيب, وعلاقة ووظيفة كل مرحلة بما قبلها وبما بعدها, داخل إطار النظام المتكامل, ويمكن تلخيص الدور الذي تقدمه هذه الخرائط بما يأتي : </a:t>
            </a:r>
            <a:endParaRPr lang="en-US" sz="2400" dirty="0"/>
          </a:p>
        </p:txBody>
      </p:sp>
    </p:spTree>
    <p:extLst>
      <p:ext uri="{BB962C8B-B14F-4D97-AF65-F5344CB8AC3E}">
        <p14:creationId xmlns:p14="http://schemas.microsoft.com/office/powerpoint/2010/main" val="385000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lvl="0" algn="r" rtl="1"/>
            <a:r>
              <a:rPr lang="ar-IQ" sz="3000" b="1" dirty="0" smtClean="0">
                <a:solidFill>
                  <a:srgbClr val="0070C0"/>
                </a:solidFill>
              </a:rPr>
              <a:t>ب - خرائط </a:t>
            </a:r>
            <a:r>
              <a:rPr lang="ar-IQ" sz="3000" b="1" dirty="0">
                <a:solidFill>
                  <a:srgbClr val="0070C0"/>
                </a:solidFill>
              </a:rPr>
              <a:t>سير البرامج </a:t>
            </a:r>
            <a:r>
              <a:rPr lang="en-US" sz="3000" b="1" dirty="0">
                <a:solidFill>
                  <a:srgbClr val="0070C0"/>
                </a:solidFill>
              </a:rPr>
              <a:t>Program Flowchart </a:t>
            </a:r>
            <a:endParaRPr lang="en-US" sz="3000" dirty="0">
              <a:solidFill>
                <a:srgbClr val="0070C0"/>
              </a:solidFill>
            </a:endParaRPr>
          </a:p>
          <a:p>
            <a:pPr algn="r" rtl="1"/>
            <a:r>
              <a:rPr lang="ar-IQ" sz="2600" dirty="0"/>
              <a:t>ويستعمل هذا النوع من الخرائط, لبيان الخطوات الرئيسة, التي توضع لحل مسألة ما, وذلك بشكل رسوم اصطلاحية, تبين العلاقات المنطقية, بين سائر خطوات الحل, وموقع ووظيفة كل منها في إطار الحل الشامل للمسالة.</a:t>
            </a:r>
            <a:endParaRPr lang="en-US" sz="2600" dirty="0"/>
          </a:p>
          <a:p>
            <a:pPr algn="r" rtl="1"/>
            <a:r>
              <a:rPr lang="ar-IQ" sz="2600" dirty="0"/>
              <a:t>هذا ويمكن تصنيف خرائط سير البرامج هذه إلى أربعة أنواع رئيسة وهي :</a:t>
            </a:r>
            <a:endParaRPr lang="en-US" sz="2600" dirty="0"/>
          </a:p>
          <a:p>
            <a:pPr lvl="0" algn="r" rtl="1"/>
            <a:r>
              <a:rPr lang="ar-IQ" sz="2600" dirty="0" smtClean="0"/>
              <a:t>(1) خرائط </a:t>
            </a:r>
            <a:r>
              <a:rPr lang="ar-IQ" sz="2600" dirty="0"/>
              <a:t>التتابع البسيط </a:t>
            </a:r>
            <a:r>
              <a:rPr lang="en-US" sz="2600" dirty="0"/>
              <a:t>Simple Sequential Flowcharts</a:t>
            </a:r>
            <a:r>
              <a:rPr lang="ar-IQ" sz="2600" dirty="0"/>
              <a:t> .</a:t>
            </a:r>
            <a:endParaRPr lang="en-US" sz="2600" dirty="0"/>
          </a:p>
          <a:p>
            <a:pPr lvl="0" algn="r" rtl="1"/>
            <a:r>
              <a:rPr lang="ar-IQ" sz="2600" dirty="0" smtClean="0"/>
              <a:t>(2) الخرائط </a:t>
            </a:r>
            <a:r>
              <a:rPr lang="ar-IQ" sz="2600" dirty="0"/>
              <a:t>ذات الفروع </a:t>
            </a:r>
            <a:r>
              <a:rPr lang="en-US" sz="2600" dirty="0"/>
              <a:t>Branched Flowcharts</a:t>
            </a:r>
            <a:r>
              <a:rPr lang="ar-IQ" sz="2600" dirty="0"/>
              <a:t> .</a:t>
            </a:r>
            <a:endParaRPr lang="en-US" sz="2600" dirty="0"/>
          </a:p>
          <a:p>
            <a:pPr lvl="0" algn="r" rtl="1"/>
            <a:r>
              <a:rPr lang="ar-IQ" sz="2600" dirty="0" smtClean="0"/>
              <a:t>(3) خرائط </a:t>
            </a:r>
            <a:r>
              <a:rPr lang="ar-IQ" sz="2600" dirty="0"/>
              <a:t>الدوران الواحد </a:t>
            </a:r>
            <a:r>
              <a:rPr lang="en-US" sz="2600" dirty="0"/>
              <a:t>Simple-Loop Flowcharts</a:t>
            </a:r>
            <a:r>
              <a:rPr lang="ar-IQ" sz="2600" dirty="0"/>
              <a:t> .</a:t>
            </a:r>
            <a:endParaRPr lang="en-US" sz="2600" dirty="0"/>
          </a:p>
          <a:p>
            <a:pPr lvl="0" algn="r" rtl="1"/>
            <a:r>
              <a:rPr lang="ar-IQ" sz="2600" dirty="0" smtClean="0"/>
              <a:t>(4) خرائط </a:t>
            </a:r>
            <a:r>
              <a:rPr lang="ar-IQ" sz="2600" dirty="0" err="1"/>
              <a:t>الدورانات</a:t>
            </a:r>
            <a:r>
              <a:rPr lang="ar-IQ" sz="2600" dirty="0"/>
              <a:t> المتعددة </a:t>
            </a:r>
            <a:r>
              <a:rPr lang="en-US" sz="2600" dirty="0"/>
              <a:t>Multi-Loop Flowcharts</a:t>
            </a:r>
            <a:r>
              <a:rPr lang="ar-IQ" sz="2600" dirty="0"/>
              <a:t> .</a:t>
            </a:r>
            <a:endParaRPr lang="en-US" sz="2600" dirty="0"/>
          </a:p>
          <a:p>
            <a:pPr algn="r" rtl="1"/>
            <a:r>
              <a:rPr lang="en-US" sz="2600" dirty="0"/>
              <a:t> </a:t>
            </a:r>
          </a:p>
          <a:p>
            <a:endParaRPr lang="en-US" dirty="0"/>
          </a:p>
        </p:txBody>
      </p:sp>
    </p:spTree>
    <p:extLst>
      <p:ext uri="{BB962C8B-B14F-4D97-AF65-F5344CB8AC3E}">
        <p14:creationId xmlns:p14="http://schemas.microsoft.com/office/powerpoint/2010/main" val="51360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r" rtl="1"/>
            <a:r>
              <a:rPr lang="ar-IQ" sz="3600" b="1" dirty="0">
                <a:solidFill>
                  <a:srgbClr val="0070C0"/>
                </a:solidFill>
              </a:rPr>
              <a:t>1</a:t>
            </a:r>
            <a:r>
              <a:rPr lang="ar-IQ" sz="3600" b="1" dirty="0">
                <a:solidFill>
                  <a:srgbClr val="0070C0"/>
                </a:solidFill>
              </a:rPr>
              <a:t>-</a:t>
            </a:r>
            <a:r>
              <a:rPr lang="ar-IQ" sz="3600" b="1" dirty="0" smtClean="0">
                <a:solidFill>
                  <a:srgbClr val="0070C0"/>
                </a:solidFill>
              </a:rPr>
              <a:t> خرائط </a:t>
            </a:r>
            <a:r>
              <a:rPr lang="ar-IQ" sz="3600" b="1" dirty="0">
                <a:solidFill>
                  <a:srgbClr val="0070C0"/>
                </a:solidFill>
              </a:rPr>
              <a:t>التتابع البسيط </a:t>
            </a:r>
            <a:endParaRPr lang="en-US" sz="3600" dirty="0">
              <a:solidFill>
                <a:srgbClr val="0070C0"/>
              </a:solidFill>
            </a:endParaRPr>
          </a:p>
        </p:txBody>
      </p:sp>
      <p:sp>
        <p:nvSpPr>
          <p:cNvPr id="3" name="عنصر نائب للمحتوى 2"/>
          <p:cNvSpPr>
            <a:spLocks noGrp="1"/>
          </p:cNvSpPr>
          <p:nvPr>
            <p:ph idx="1"/>
          </p:nvPr>
        </p:nvSpPr>
        <p:spPr/>
        <p:txBody>
          <a:bodyPr>
            <a:normAutofit fontScale="85000" lnSpcReduction="20000"/>
          </a:bodyPr>
          <a:lstStyle/>
          <a:p>
            <a:pPr algn="r" rtl="1"/>
            <a:r>
              <a:rPr lang="ar-IQ" sz="2400" dirty="0"/>
              <a:t>ويتم ترتيب خطوات الحل لهذا النوع من الخرائط, بشكل سلسلة </a:t>
            </a:r>
            <a:r>
              <a:rPr lang="ar-IQ" sz="2400" dirty="0" err="1"/>
              <a:t>مستقيمة,من</a:t>
            </a:r>
            <a:r>
              <a:rPr lang="ar-IQ" sz="2400" dirty="0"/>
              <a:t> بداية البرنامج حتى نهايته, بحيث تخلو من التفرعات </a:t>
            </a:r>
            <a:r>
              <a:rPr lang="ar-IQ" sz="2400" dirty="0" err="1" smtClean="0"/>
              <a:t>والدورانات</a:t>
            </a:r>
            <a:r>
              <a:rPr lang="ar-IQ" sz="2400" dirty="0" smtClean="0"/>
              <a:t>.</a:t>
            </a:r>
          </a:p>
          <a:p>
            <a:pPr algn="r" rtl="1"/>
            <a:r>
              <a:rPr lang="ar-IQ" sz="2600" b="1" u="sng" dirty="0">
                <a:solidFill>
                  <a:srgbClr val="FF0000"/>
                </a:solidFill>
              </a:rPr>
              <a:t>مثال</a:t>
            </a:r>
            <a:r>
              <a:rPr lang="ar-IQ" sz="2100" b="1" u="sng" dirty="0">
                <a:solidFill>
                  <a:srgbClr val="FF0000"/>
                </a:solidFill>
              </a:rPr>
              <a:t> </a:t>
            </a:r>
            <a:r>
              <a:rPr lang="ar-IQ" sz="2600" b="1" u="sng" dirty="0">
                <a:solidFill>
                  <a:srgbClr val="FF0000"/>
                </a:solidFill>
              </a:rPr>
              <a:t>: </a:t>
            </a:r>
            <a:r>
              <a:rPr lang="ar-IQ" sz="2600" dirty="0"/>
              <a:t>ارسم خريطة سير العمليات لإيجاد مساحة ومحيط دائرة نصف قطرها معلوم (</a:t>
            </a:r>
            <a:r>
              <a:rPr lang="en-US" sz="2600" dirty="0"/>
              <a:t>R</a:t>
            </a:r>
            <a:r>
              <a:rPr lang="ar-IQ" sz="2600" dirty="0"/>
              <a:t>) </a:t>
            </a:r>
            <a:r>
              <a:rPr lang="ar-IQ" sz="2600" dirty="0"/>
              <a:t>.</a:t>
            </a:r>
            <a:endParaRPr lang="en-US" sz="2600" dirty="0"/>
          </a:p>
          <a:p>
            <a:pPr lvl="0" algn="r" rtl="1"/>
            <a:r>
              <a:rPr lang="ar-IQ" sz="2600" dirty="0" smtClean="0"/>
              <a:t>(1) ابدأ</a:t>
            </a:r>
            <a:endParaRPr lang="en-US" sz="2600" dirty="0"/>
          </a:p>
          <a:p>
            <a:pPr lvl="0" algn="r" rtl="1"/>
            <a:r>
              <a:rPr lang="ar-IQ" sz="2600" dirty="0" smtClean="0"/>
              <a:t>(2) اقرأ </a:t>
            </a:r>
            <a:r>
              <a:rPr lang="ar-IQ" sz="2600" dirty="0"/>
              <a:t>قيمة </a:t>
            </a:r>
            <a:r>
              <a:rPr lang="en-US" sz="2600" dirty="0"/>
              <a:t>R</a:t>
            </a:r>
          </a:p>
          <a:p>
            <a:pPr lvl="0" algn="r" rtl="1"/>
            <a:r>
              <a:rPr lang="ar-IQ" sz="2600" dirty="0" smtClean="0"/>
              <a:t>(3) ضع </a:t>
            </a:r>
            <a:r>
              <a:rPr lang="ar-IQ" sz="2600" dirty="0"/>
              <a:t>قيمة </a:t>
            </a:r>
            <a:r>
              <a:rPr lang="en-US" sz="2600" dirty="0"/>
              <a:t>π</a:t>
            </a:r>
            <a:r>
              <a:rPr lang="ar-IQ" sz="2600" dirty="0"/>
              <a:t> = </a:t>
            </a:r>
            <a:r>
              <a:rPr lang="en-US" sz="2600" dirty="0"/>
              <a:t>PIE</a:t>
            </a:r>
            <a:r>
              <a:rPr lang="ar-IQ" sz="2600" dirty="0"/>
              <a:t> = </a:t>
            </a:r>
            <a:r>
              <a:rPr lang="en-US" sz="2600" dirty="0"/>
              <a:t>3.14</a:t>
            </a:r>
          </a:p>
          <a:p>
            <a:pPr lvl="0" algn="r" rtl="1"/>
            <a:r>
              <a:rPr lang="ar-IQ" sz="2600" dirty="0" smtClean="0"/>
              <a:t>(4) احسب </a:t>
            </a:r>
            <a:r>
              <a:rPr lang="ar-IQ" sz="2600" dirty="0"/>
              <a:t>المساحة </a:t>
            </a:r>
            <a:r>
              <a:rPr lang="en-US" sz="2600" dirty="0"/>
              <a:t>A</a:t>
            </a:r>
            <a:r>
              <a:rPr lang="ar-IQ" sz="2600" dirty="0"/>
              <a:t> من المعادلة : </a:t>
            </a:r>
            <a:r>
              <a:rPr lang="en-US" sz="2600" dirty="0"/>
              <a:t>A=πR</a:t>
            </a:r>
            <a:r>
              <a:rPr lang="en-US" sz="2600" baseline="30000" dirty="0"/>
              <a:t>2</a:t>
            </a:r>
            <a:r>
              <a:rPr lang="ar-IQ" sz="2600" dirty="0"/>
              <a:t> .</a:t>
            </a:r>
            <a:endParaRPr lang="en-US" sz="2600" dirty="0"/>
          </a:p>
          <a:p>
            <a:pPr lvl="0" algn="r" rtl="1"/>
            <a:r>
              <a:rPr lang="ar-IQ" sz="2600" dirty="0" smtClean="0"/>
              <a:t>(5) احسب </a:t>
            </a:r>
            <a:r>
              <a:rPr lang="ar-IQ" sz="2600" dirty="0"/>
              <a:t>المحيط </a:t>
            </a:r>
            <a:r>
              <a:rPr lang="en-US" sz="2600" dirty="0"/>
              <a:t>C</a:t>
            </a:r>
            <a:r>
              <a:rPr lang="ar-IQ" sz="2600" dirty="0"/>
              <a:t> من المعادلة : </a:t>
            </a:r>
            <a:r>
              <a:rPr lang="en-US" sz="2600" dirty="0"/>
              <a:t>C=2πr</a:t>
            </a:r>
            <a:r>
              <a:rPr lang="ar-IQ" sz="2600" dirty="0"/>
              <a:t> .</a:t>
            </a:r>
            <a:endParaRPr lang="en-US" sz="2600" dirty="0"/>
          </a:p>
          <a:p>
            <a:pPr lvl="0" algn="r" rtl="1"/>
            <a:r>
              <a:rPr lang="ar-IQ" sz="2600" dirty="0" smtClean="0"/>
              <a:t>(6) أطبع </a:t>
            </a:r>
            <a:r>
              <a:rPr lang="ar-IQ" sz="2600" dirty="0"/>
              <a:t>قيمة كل من : </a:t>
            </a:r>
            <a:r>
              <a:rPr lang="en-US" sz="2600" dirty="0"/>
              <a:t>C,A,R</a:t>
            </a:r>
          </a:p>
          <a:p>
            <a:pPr algn="r"/>
            <a:r>
              <a:rPr lang="ar-IQ" sz="2600" dirty="0" smtClean="0"/>
              <a:t>(7) توقف</a:t>
            </a:r>
            <a:endParaRPr lang="en-US" sz="2600" dirty="0"/>
          </a:p>
        </p:txBody>
      </p:sp>
    </p:spTree>
    <p:extLst>
      <p:ext uri="{BB962C8B-B14F-4D97-AF65-F5344CB8AC3E}">
        <p14:creationId xmlns:p14="http://schemas.microsoft.com/office/powerpoint/2010/main" val="323992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a:stretch>
            <a:fillRect/>
          </a:stretch>
        </p:blipFill>
        <p:spPr>
          <a:xfrm>
            <a:off x="4849092" y="470044"/>
            <a:ext cx="1832214" cy="5533582"/>
          </a:xfrm>
          <a:prstGeom prst="rect">
            <a:avLst/>
          </a:prstGeom>
        </p:spPr>
      </p:pic>
    </p:spTree>
    <p:extLst>
      <p:ext uri="{BB962C8B-B14F-4D97-AF65-F5344CB8AC3E}">
        <p14:creationId xmlns:p14="http://schemas.microsoft.com/office/powerpoint/2010/main" val="304373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pic>
        <p:nvPicPr>
          <p:cNvPr id="40" name="عنصر نائب للمحتوى 39"/>
          <p:cNvPicPr>
            <a:picLocks noGrp="1" noChangeAspect="1"/>
          </p:cNvPicPr>
          <p:nvPr>
            <p:ph idx="1"/>
          </p:nvPr>
        </p:nvPicPr>
        <p:blipFill>
          <a:blip r:embed="rId2"/>
          <a:stretch>
            <a:fillRect/>
          </a:stretch>
        </p:blipFill>
        <p:spPr>
          <a:xfrm>
            <a:off x="3925454" y="406400"/>
            <a:ext cx="5454155" cy="5785715"/>
          </a:xfrm>
          <a:prstGeom prst="rect">
            <a:avLst/>
          </a:prstGeom>
        </p:spPr>
      </p:pic>
    </p:spTree>
    <p:extLst>
      <p:ext uri="{BB962C8B-B14F-4D97-AF65-F5344CB8AC3E}">
        <p14:creationId xmlns:p14="http://schemas.microsoft.com/office/powerpoint/2010/main" val="275087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dirty="0"/>
          </a:p>
        </p:txBody>
      </p:sp>
      <p:grpSp>
        <p:nvGrpSpPr>
          <p:cNvPr id="4" name="مجموعة 3"/>
          <p:cNvGrpSpPr/>
          <p:nvPr/>
        </p:nvGrpSpPr>
        <p:grpSpPr>
          <a:xfrm>
            <a:off x="2512291" y="2226193"/>
            <a:ext cx="6627640" cy="2899988"/>
            <a:chOff x="0" y="0"/>
            <a:chExt cx="4832303" cy="2129150"/>
          </a:xfrm>
        </p:grpSpPr>
        <p:cxnSp>
          <p:nvCxnSpPr>
            <p:cNvPr id="5" name="رابط مستقيم 4"/>
            <p:cNvCxnSpPr/>
            <p:nvPr/>
          </p:nvCxnSpPr>
          <p:spPr>
            <a:xfrm flipV="1">
              <a:off x="634073" y="874353"/>
              <a:ext cx="3617554" cy="66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flipH="1">
              <a:off x="4218254" y="867679"/>
              <a:ext cx="6675" cy="7675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a:off x="627399" y="881028"/>
              <a:ext cx="6675" cy="7675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2309361" y="360420"/>
              <a:ext cx="0" cy="52728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مستطيل 8"/>
            <p:cNvSpPr/>
            <p:nvPr/>
          </p:nvSpPr>
          <p:spPr>
            <a:xfrm>
              <a:off x="3584181" y="1655264"/>
              <a:ext cx="1248122" cy="473886"/>
            </a:xfrm>
            <a:prstGeom prst="rect">
              <a:avLst/>
            </a:prstGeom>
            <a:solidFill>
              <a:schemeClr val="accent1">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Pseudo Code</a:t>
              </a:r>
              <a:endParaRPr lang="en-US" sz="1400" dirty="0">
                <a:effectLst/>
                <a:ea typeface="Calibri" panose="020F0502020204030204" pitchFamily="34" charset="0"/>
                <a:cs typeface="Arial" panose="020B0604020202020204" pitchFamily="34" charset="0"/>
              </a:endParaRPr>
            </a:p>
          </p:txBody>
        </p:sp>
        <p:sp>
          <p:nvSpPr>
            <p:cNvPr id="10" name="مستطيل 9"/>
            <p:cNvSpPr/>
            <p:nvPr/>
          </p:nvSpPr>
          <p:spPr>
            <a:xfrm>
              <a:off x="0" y="1655264"/>
              <a:ext cx="1248122" cy="473886"/>
            </a:xfrm>
            <a:prstGeom prst="rect">
              <a:avLst/>
            </a:prstGeom>
            <a:solidFill>
              <a:schemeClr val="accent1">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Flowcharts</a:t>
              </a:r>
              <a:endParaRPr lang="en-US" sz="1400" dirty="0">
                <a:effectLst/>
                <a:ea typeface="Calibri" panose="020F0502020204030204" pitchFamily="34" charset="0"/>
                <a:cs typeface="Arial" panose="020B0604020202020204" pitchFamily="34" charset="0"/>
              </a:endParaRPr>
            </a:p>
          </p:txBody>
        </p:sp>
        <p:sp>
          <p:nvSpPr>
            <p:cNvPr id="11" name="مربع نص 2"/>
            <p:cNvSpPr txBox="1">
              <a:spLocks noChangeArrowheads="1"/>
            </p:cNvSpPr>
            <p:nvPr/>
          </p:nvSpPr>
          <p:spPr bwMode="auto">
            <a:xfrm flipH="1">
              <a:off x="1121308" y="0"/>
              <a:ext cx="2377440" cy="297617"/>
            </a:xfrm>
            <a:prstGeom prst="rect">
              <a:avLst/>
            </a:prstGeom>
            <a:noFill/>
            <a:ln w="9525">
              <a:noFill/>
              <a:miter lim="800000"/>
              <a:headEnd/>
              <a:tailEnd/>
            </a:ln>
          </p:spPr>
          <p:txBody>
            <a:bodyPr rot="0" vert="horz" wrap="square" lIns="91440" tIns="45720" rIns="91440" bIns="45720" anchor="t" anchorCtr="0">
              <a:spAutoFit/>
            </a:bodyPr>
            <a:lstStyle/>
            <a:p>
              <a:pPr marL="0" marR="0" algn="ctr" rtl="1">
                <a:lnSpc>
                  <a:spcPct val="107000"/>
                </a:lnSpc>
                <a:spcBef>
                  <a:spcPts val="0"/>
                </a:spcBef>
                <a:spcAft>
                  <a:spcPts val="800"/>
                </a:spcAft>
              </a:pPr>
              <a:r>
                <a:rPr lang="ar-IQ" sz="2000" b="1" dirty="0">
                  <a:effectLst/>
                  <a:latin typeface="Calibri" panose="020F0502020204030204" pitchFamily="34" charset="0"/>
                  <a:ea typeface="Calibri" panose="020F0502020204030204" pitchFamily="34" charset="0"/>
                  <a:cs typeface="Times New Roman" panose="02020603050405020304" pitchFamily="18" charset="0"/>
                </a:rPr>
                <a:t>الخوارزميات </a:t>
              </a:r>
              <a:r>
                <a:rPr lang="en-US" sz="2000" b="1" dirty="0">
                  <a:effectLst/>
                  <a:latin typeface="Times New Roman" panose="02020603050405020304" pitchFamily="18" charset="0"/>
                  <a:ea typeface="Calibri" panose="020F0502020204030204" pitchFamily="34" charset="0"/>
                  <a:cs typeface="Arial" panose="020B0604020202020204" pitchFamily="34" charset="0"/>
                </a:rPr>
                <a:t>Algorithms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356123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0070C0"/>
                </a:solidFill>
                <a:latin typeface="Times New Roman" panose="02020603050405020304" pitchFamily="18" charset="0"/>
                <a:cs typeface="Times New Roman" panose="02020603050405020304" pitchFamily="18" charset="0"/>
              </a:rPr>
              <a:t>(1) Pseudo Code</a:t>
            </a:r>
            <a:endParaRPr lang="en-US" dirty="0">
              <a:solidFill>
                <a:srgbClr val="0070C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p:txBody>
          <a:bodyPr>
            <a:normAutofit lnSpcReduction="10000"/>
          </a:bodyPr>
          <a:lstStyle/>
          <a:p>
            <a:pPr algn="r" rtl="1"/>
            <a:r>
              <a:rPr lang="ar-IQ" sz="2400" b="1" u="sng" dirty="0" smtClean="0">
                <a:solidFill>
                  <a:srgbClr val="FF0000"/>
                </a:solidFill>
              </a:rPr>
              <a:t>مثال</a:t>
            </a:r>
            <a:r>
              <a:rPr lang="en-US" sz="2400" b="1" u="sng" dirty="0" smtClean="0">
                <a:solidFill>
                  <a:srgbClr val="FF0000"/>
                </a:solidFill>
              </a:rPr>
              <a:t> 1</a:t>
            </a:r>
            <a:r>
              <a:rPr lang="ar-IQ" sz="2400" b="1" u="sng" dirty="0" smtClean="0">
                <a:solidFill>
                  <a:srgbClr val="FF0000"/>
                </a:solidFill>
              </a:rPr>
              <a:t> </a:t>
            </a:r>
            <a:r>
              <a:rPr lang="ar-IQ" sz="2400" b="1" u="sng" dirty="0" smtClean="0">
                <a:solidFill>
                  <a:srgbClr val="FF0000"/>
                </a:solidFill>
              </a:rPr>
              <a:t>:</a:t>
            </a:r>
            <a:r>
              <a:rPr lang="ar-IQ" b="1" dirty="0" smtClean="0"/>
              <a:t>  </a:t>
            </a:r>
            <a:r>
              <a:rPr lang="ar-IQ" dirty="0" smtClean="0"/>
              <a:t>إذا أردنا أن نوجد متوسط درجات الحرارة : </a:t>
            </a:r>
            <a:r>
              <a:rPr lang="en-US" dirty="0" smtClean="0"/>
              <a:t>T3,T2,T1</a:t>
            </a:r>
            <a:r>
              <a:rPr lang="en-US" b="1" dirty="0" smtClean="0"/>
              <a:t> </a:t>
            </a:r>
            <a:r>
              <a:rPr lang="ar-IQ" b="1" dirty="0" smtClean="0"/>
              <a:t>, </a:t>
            </a:r>
            <a:r>
              <a:rPr lang="ar-IQ" dirty="0" smtClean="0"/>
              <a:t>مثلاً فان خطوات الحل المنطقية يمكن </a:t>
            </a:r>
            <a:endParaRPr lang="en-US" dirty="0" smtClean="0"/>
          </a:p>
          <a:p>
            <a:pPr algn="r" rtl="1"/>
            <a:r>
              <a:rPr lang="ar-IQ" dirty="0" smtClean="0"/>
              <a:t>    ترتيبها في الخوارزمية التالية :</a:t>
            </a:r>
            <a:endParaRPr lang="en-US" dirty="0" smtClean="0"/>
          </a:p>
          <a:p>
            <a:pPr algn="r" rtl="1"/>
            <a:endParaRPr lang="en-US" dirty="0" smtClean="0"/>
          </a:p>
          <a:p>
            <a:pPr algn="r" rtl="1"/>
            <a:r>
              <a:rPr lang="ar-IQ" dirty="0" smtClean="0"/>
              <a:t>الخطوة </a:t>
            </a:r>
            <a:r>
              <a:rPr lang="ar-IQ" dirty="0"/>
              <a:t>الأولى : ابدأ</a:t>
            </a:r>
            <a:endParaRPr lang="en-US" dirty="0"/>
          </a:p>
          <a:p>
            <a:pPr algn="r" rtl="1"/>
            <a:r>
              <a:rPr lang="ar-IQ" dirty="0"/>
              <a:t>الخطوة الثانية : اقرأ قيم درجات الحرارة : </a:t>
            </a:r>
            <a:r>
              <a:rPr lang="en-US" dirty="0"/>
              <a:t>T3,T2,T1</a:t>
            </a:r>
          </a:p>
          <a:p>
            <a:pPr algn="r" rtl="1"/>
            <a:r>
              <a:rPr lang="ar-IQ" dirty="0"/>
              <a:t>الخطوة الثالثة : احسب متوسط درجات الحرارة, </a:t>
            </a:r>
            <a:r>
              <a:rPr lang="en-US" dirty="0"/>
              <a:t>AV</a:t>
            </a:r>
            <a:r>
              <a:rPr lang="ar-IQ" dirty="0"/>
              <a:t> , من المعادلة :</a:t>
            </a:r>
            <a:endParaRPr lang="en-US" dirty="0"/>
          </a:p>
          <a:p>
            <a:pPr algn="r" rtl="1"/>
            <a:r>
              <a:rPr lang="ar-IQ" dirty="0"/>
              <a:t>             </a:t>
            </a:r>
            <a:r>
              <a:rPr lang="en-US" dirty="0"/>
              <a:t>AV=(T1 + T2 + T3) / 3</a:t>
            </a:r>
            <a:r>
              <a:rPr lang="ar-IQ" dirty="0"/>
              <a:t>  </a:t>
            </a:r>
            <a:endParaRPr lang="en-US" dirty="0"/>
          </a:p>
          <a:p>
            <a:pPr algn="r" rtl="1"/>
            <a:r>
              <a:rPr lang="ar-IQ" dirty="0"/>
              <a:t>الخطوة الرابعة : أطبع النتيجة </a:t>
            </a:r>
            <a:endParaRPr lang="en-US" dirty="0"/>
          </a:p>
          <a:p>
            <a:pPr algn="r" rtl="1"/>
            <a:r>
              <a:rPr lang="ar-IQ" dirty="0"/>
              <a:t>الخطوة الخامسة : توقف.</a:t>
            </a:r>
            <a:endParaRPr lang="en-US" dirty="0"/>
          </a:p>
          <a:p>
            <a:pPr algn="r"/>
            <a:endParaRPr lang="en-US" dirty="0"/>
          </a:p>
        </p:txBody>
      </p:sp>
    </p:spTree>
    <p:extLst>
      <p:ext uri="{BB962C8B-B14F-4D97-AF65-F5344CB8AC3E}">
        <p14:creationId xmlns:p14="http://schemas.microsoft.com/office/powerpoint/2010/main" val="180265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IQ" sz="2400" b="1" u="sng" dirty="0" smtClean="0">
                <a:solidFill>
                  <a:srgbClr val="FF0000"/>
                </a:solidFill>
              </a:rPr>
              <a:t>مثال 2 :- </a:t>
            </a:r>
            <a:r>
              <a:rPr lang="ar-IQ" sz="2400" dirty="0" smtClean="0"/>
              <a:t>اكتب الخوارزمية لقراءة عددين وطباعة مجموعهما وحاصل ضربهما</a:t>
            </a:r>
          </a:p>
          <a:p>
            <a:pPr algn="r" rtl="1"/>
            <a:r>
              <a:rPr lang="ar-IQ" sz="2400" dirty="0" smtClean="0"/>
              <a:t>(1) ابدأ </a:t>
            </a:r>
            <a:r>
              <a:rPr lang="en-US" sz="2400" dirty="0" smtClean="0"/>
              <a:t>(1) Start                                                                                                                    </a:t>
            </a:r>
            <a:endParaRPr lang="ar-IQ" sz="2400" dirty="0" smtClean="0"/>
          </a:p>
          <a:p>
            <a:pPr algn="r" rtl="1"/>
            <a:r>
              <a:rPr lang="ar-IQ" sz="2400" dirty="0" smtClean="0"/>
              <a:t>(2) اقرأ العددين </a:t>
            </a:r>
            <a:r>
              <a:rPr lang="en-US" sz="2400" dirty="0" smtClean="0"/>
              <a:t>X, Y</a:t>
            </a:r>
            <a:r>
              <a:rPr lang="ar-IQ" sz="2400" dirty="0" smtClean="0"/>
              <a:t> </a:t>
            </a:r>
            <a:r>
              <a:rPr lang="en-US" sz="2400" dirty="0" smtClean="0"/>
              <a:t>(2) Read two numbers X, Y                                                               </a:t>
            </a:r>
            <a:endParaRPr lang="ar-IQ" sz="2400" dirty="0" smtClean="0"/>
          </a:p>
          <a:p>
            <a:pPr algn="r" rtl="1"/>
            <a:r>
              <a:rPr lang="ar-IQ" sz="2400" dirty="0" smtClean="0"/>
              <a:t>(3) احسب مجموع العددين </a:t>
            </a:r>
            <a:r>
              <a:rPr lang="en-US" sz="2400" dirty="0" smtClean="0"/>
              <a:t>Sum=</a:t>
            </a:r>
            <a:r>
              <a:rPr lang="en-US" sz="2400" dirty="0" err="1" smtClean="0"/>
              <a:t>X+y</a:t>
            </a:r>
            <a:r>
              <a:rPr lang="ar-IQ" sz="2400" dirty="0" smtClean="0"/>
              <a:t> </a:t>
            </a:r>
            <a:r>
              <a:rPr lang="en-US" sz="2400" dirty="0" smtClean="0"/>
              <a:t>(3)Calculate Sum=X+Y                                              </a:t>
            </a:r>
            <a:r>
              <a:rPr lang="ar-IQ" sz="2400" dirty="0" smtClean="0"/>
              <a:t> </a:t>
            </a:r>
          </a:p>
          <a:p>
            <a:pPr algn="r" rtl="1"/>
            <a:r>
              <a:rPr lang="ar-IQ" sz="2400" dirty="0" smtClean="0"/>
              <a:t>(4) احسب حاصل ضرب العددين </a:t>
            </a:r>
            <a:r>
              <a:rPr lang="en-US" sz="2400" dirty="0" err="1" smtClean="0"/>
              <a:t>Mult</a:t>
            </a:r>
            <a:r>
              <a:rPr lang="en-US" sz="2400" dirty="0" smtClean="0"/>
              <a:t>=X*y</a:t>
            </a:r>
            <a:r>
              <a:rPr lang="ar-IQ" sz="2400" dirty="0" smtClean="0"/>
              <a:t> </a:t>
            </a:r>
            <a:r>
              <a:rPr lang="en-US" sz="2400" dirty="0" smtClean="0"/>
              <a:t>(4) Calculate </a:t>
            </a:r>
            <a:r>
              <a:rPr lang="en-US" sz="2400" dirty="0" err="1" smtClean="0"/>
              <a:t>Mult</a:t>
            </a:r>
            <a:r>
              <a:rPr lang="en-US" sz="2400" dirty="0" smtClean="0"/>
              <a:t>=X*Y                                  </a:t>
            </a:r>
            <a:endParaRPr lang="ar-IQ" sz="2400" dirty="0" smtClean="0"/>
          </a:p>
          <a:p>
            <a:pPr algn="r" rtl="1"/>
            <a:r>
              <a:rPr lang="ar-IQ" sz="2400" dirty="0" smtClean="0"/>
              <a:t>(5) اطبع المجموع </a:t>
            </a:r>
            <a:r>
              <a:rPr lang="en-US" sz="2400" dirty="0" smtClean="0"/>
              <a:t>Sum</a:t>
            </a:r>
            <a:r>
              <a:rPr lang="ar-IQ" sz="2400" dirty="0" smtClean="0"/>
              <a:t> وحاصل الضرب </a:t>
            </a:r>
            <a:r>
              <a:rPr lang="en-US" sz="2400" dirty="0" err="1" smtClean="0"/>
              <a:t>Mult</a:t>
            </a:r>
            <a:r>
              <a:rPr lang="ar-IQ" sz="2400" dirty="0" smtClean="0"/>
              <a:t> </a:t>
            </a:r>
            <a:r>
              <a:rPr lang="en-US" sz="2400" dirty="0" smtClean="0"/>
              <a:t> (5) Print Sum and </a:t>
            </a:r>
            <a:r>
              <a:rPr lang="en-US" sz="2400" dirty="0" err="1" smtClean="0"/>
              <a:t>Mult</a:t>
            </a:r>
            <a:r>
              <a:rPr lang="en-US" sz="2400" dirty="0" smtClean="0"/>
              <a:t>                              </a:t>
            </a:r>
            <a:endParaRPr lang="ar-IQ" sz="2400" dirty="0" smtClean="0"/>
          </a:p>
          <a:p>
            <a:pPr algn="r" rtl="1"/>
            <a:r>
              <a:rPr lang="ar-IQ" sz="2400" dirty="0" smtClean="0"/>
              <a:t>(6) توقف</a:t>
            </a:r>
            <a:r>
              <a:rPr lang="en-US" sz="2400" dirty="0" smtClean="0"/>
              <a:t>(6) Stop                                                                                                                  </a:t>
            </a:r>
            <a:r>
              <a:rPr lang="ar-IQ" sz="2400" dirty="0" smtClean="0"/>
              <a:t> </a:t>
            </a:r>
            <a:endParaRPr lang="en-US" sz="2400" dirty="0"/>
          </a:p>
        </p:txBody>
      </p:sp>
    </p:spTree>
    <p:extLst>
      <p:ext uri="{BB962C8B-B14F-4D97-AF65-F5344CB8AC3E}">
        <p14:creationId xmlns:p14="http://schemas.microsoft.com/office/powerpoint/2010/main" val="226912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sz="2400" b="1" u="sng" dirty="0" smtClean="0"/>
              <a:t>   </a:t>
            </a:r>
            <a:r>
              <a:rPr lang="ar-IQ" sz="2400" b="1" u="sng" dirty="0" smtClean="0">
                <a:solidFill>
                  <a:srgbClr val="FF0000"/>
                </a:solidFill>
              </a:rPr>
              <a:t>معنى </a:t>
            </a:r>
            <a:r>
              <a:rPr lang="ar-IQ" sz="2400" b="1" u="sng" dirty="0">
                <a:solidFill>
                  <a:srgbClr val="FF0000"/>
                </a:solidFill>
              </a:rPr>
              <a:t>الرمز </a:t>
            </a:r>
            <a:r>
              <a:rPr lang="ar-IQ" sz="2400" b="1" u="sng" dirty="0" smtClean="0">
                <a:solidFill>
                  <a:srgbClr val="FF0000"/>
                </a:solidFill>
              </a:rPr>
              <a:t>                                                                                 الشكل الاصطلاحي</a:t>
            </a:r>
            <a:r>
              <a:rPr lang="ar-IQ" sz="2400" b="1" u="sng" dirty="0">
                <a:solidFill>
                  <a:srgbClr val="FF0000"/>
                </a:solidFill>
              </a:rPr>
              <a:t> </a:t>
            </a:r>
            <a:r>
              <a:rPr lang="ar-IQ" sz="2400" b="1" u="sng" dirty="0" smtClean="0">
                <a:solidFill>
                  <a:srgbClr val="FF0000"/>
                </a:solidFill>
              </a:rPr>
              <a:t>للرمز</a:t>
            </a:r>
            <a:r>
              <a:rPr lang="ar-IQ" sz="2400" dirty="0" smtClean="0"/>
              <a:t> </a:t>
            </a:r>
            <a:endParaRPr lang="en-US" sz="2400" dirty="0"/>
          </a:p>
        </p:txBody>
      </p:sp>
      <p:sp>
        <p:nvSpPr>
          <p:cNvPr id="19" name="عنصر نائب للمحتوى 18"/>
          <p:cNvSpPr>
            <a:spLocks noGrp="1"/>
          </p:cNvSpPr>
          <p:nvPr>
            <p:ph idx="1"/>
          </p:nvPr>
        </p:nvSpPr>
        <p:spPr>
          <a:xfrm>
            <a:off x="1097280" y="1882679"/>
            <a:ext cx="10058400" cy="4023360"/>
          </a:xfrm>
        </p:spPr>
        <p:txBody>
          <a:bodyPr>
            <a:normAutofit fontScale="92500" lnSpcReduction="10000"/>
          </a:bodyPr>
          <a:lstStyle/>
          <a:p>
            <a:pPr lvl="0" algn="r" rtl="1"/>
            <a:r>
              <a:rPr lang="ar-IQ" dirty="0" smtClean="0"/>
              <a:t>(</a:t>
            </a:r>
            <a:r>
              <a:rPr lang="ar-IQ" sz="2400" dirty="0" smtClean="0"/>
              <a:t>1) بداية </a:t>
            </a:r>
            <a:r>
              <a:rPr lang="ar-IQ" sz="2400" dirty="0"/>
              <a:t>أو نهاية البرنامج </a:t>
            </a:r>
            <a:endParaRPr lang="en-US" sz="2400" dirty="0"/>
          </a:p>
          <a:p>
            <a:pPr algn="r" rtl="1"/>
            <a:r>
              <a:rPr lang="ar-IQ" sz="2400" dirty="0"/>
              <a:t>      (</a:t>
            </a:r>
            <a:r>
              <a:rPr lang="en-US" sz="2400" dirty="0"/>
              <a:t>START/STOP</a:t>
            </a:r>
            <a:r>
              <a:rPr lang="ar-IQ" sz="2400" dirty="0" smtClean="0"/>
              <a:t>)</a:t>
            </a:r>
          </a:p>
          <a:p>
            <a:pPr algn="r" rtl="1"/>
            <a:endParaRPr lang="ar-IQ" sz="2400" dirty="0"/>
          </a:p>
          <a:p>
            <a:pPr algn="r" rtl="1"/>
            <a:r>
              <a:rPr lang="ar-IQ" sz="2400" dirty="0" smtClean="0"/>
              <a:t>(2) ادخال واخراج</a:t>
            </a:r>
          </a:p>
          <a:p>
            <a:pPr algn="r" rtl="1"/>
            <a:r>
              <a:rPr lang="ar-IQ" sz="2400" dirty="0" smtClean="0"/>
              <a:t>   </a:t>
            </a:r>
            <a:r>
              <a:rPr lang="en-US" sz="2400" dirty="0" smtClean="0"/>
              <a:t>(Input/Output)</a:t>
            </a:r>
            <a:r>
              <a:rPr lang="ar-IQ" sz="2400" dirty="0" smtClean="0"/>
              <a:t> </a:t>
            </a:r>
          </a:p>
          <a:p>
            <a:pPr algn="r" rtl="1"/>
            <a:endParaRPr lang="ar-IQ" sz="2400" dirty="0"/>
          </a:p>
          <a:p>
            <a:pPr algn="r" rtl="1"/>
            <a:endParaRPr lang="ar-IQ" sz="2400" dirty="0" smtClean="0"/>
          </a:p>
          <a:p>
            <a:pPr algn="r" rtl="1"/>
            <a:r>
              <a:rPr lang="ar-IQ" sz="2400" dirty="0" smtClean="0"/>
              <a:t>(3) عمليات حسابية وتخزين</a:t>
            </a:r>
          </a:p>
          <a:p>
            <a:pPr algn="r" rtl="1"/>
            <a:r>
              <a:rPr lang="en-US" sz="2400" dirty="0" smtClean="0"/>
              <a:t>(Calculation/ Storages</a:t>
            </a:r>
            <a:r>
              <a:rPr lang="en-US" dirty="0" smtClean="0"/>
              <a:t>)</a:t>
            </a:r>
            <a:endParaRPr lang="en-US" dirty="0"/>
          </a:p>
        </p:txBody>
      </p:sp>
      <p:sp>
        <p:nvSpPr>
          <p:cNvPr id="21" name="مخطط انسيابي: محطة طرفية 20"/>
          <p:cNvSpPr>
            <a:spLocks noChangeArrowheads="1"/>
          </p:cNvSpPr>
          <p:nvPr/>
        </p:nvSpPr>
        <p:spPr bwMode="auto">
          <a:xfrm>
            <a:off x="1318953" y="2075006"/>
            <a:ext cx="2070792" cy="686668"/>
          </a:xfrm>
          <a:prstGeom prst="flowChartTerminator">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22" name="متوازي أضلاع 21"/>
          <p:cNvSpPr>
            <a:spLocks noChangeArrowheads="1"/>
          </p:cNvSpPr>
          <p:nvPr/>
        </p:nvSpPr>
        <p:spPr bwMode="auto">
          <a:xfrm>
            <a:off x="1373447" y="3341444"/>
            <a:ext cx="1816677" cy="785399"/>
          </a:xfrm>
          <a:prstGeom prst="parallelogram">
            <a:avLst>
              <a:gd name="adj" fmla="val 5625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3" name="مستطيل 22"/>
          <p:cNvSpPr>
            <a:spLocks noChangeArrowheads="1"/>
          </p:cNvSpPr>
          <p:nvPr/>
        </p:nvSpPr>
        <p:spPr bwMode="auto">
          <a:xfrm>
            <a:off x="1318953" y="5057596"/>
            <a:ext cx="1636683" cy="6722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Tree>
    <p:extLst>
      <p:ext uri="{BB962C8B-B14F-4D97-AF65-F5344CB8AC3E}">
        <p14:creationId xmlns:p14="http://schemas.microsoft.com/office/powerpoint/2010/main" val="80880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additive="base">
                                        <p:cTn id="1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anim calcmode="lin" valueType="num">
                                      <p:cBhvr additive="base">
                                        <p:cTn id="17"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9">
                                            <p:txEl>
                                              <p:pRg st="3" end="3"/>
                                            </p:txEl>
                                          </p:spTgt>
                                        </p:tgtEl>
                                        <p:attrNameLst>
                                          <p:attrName>style.visibility</p:attrName>
                                        </p:attrNameLst>
                                      </p:cBhvr>
                                      <p:to>
                                        <p:strVal val="visible"/>
                                      </p:to>
                                    </p:set>
                                    <p:anim calcmode="lin" valueType="num">
                                      <p:cBhvr additive="base">
                                        <p:cTn id="29" dur="500" fill="hold"/>
                                        <p:tgtEl>
                                          <p:spTgt spid="1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9">
                                            <p:txEl>
                                              <p:pRg st="4" end="4"/>
                                            </p:txEl>
                                          </p:spTgt>
                                        </p:tgtEl>
                                        <p:attrNameLst>
                                          <p:attrName>style.visibility</p:attrName>
                                        </p:attrNameLst>
                                      </p:cBhvr>
                                      <p:to>
                                        <p:strVal val="visible"/>
                                      </p:to>
                                    </p:set>
                                    <p:anim calcmode="lin" valueType="num">
                                      <p:cBhvr additive="base">
                                        <p:cTn id="33"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
                                            <p:txEl>
                                              <p:pRg st="7" end="7"/>
                                            </p:txEl>
                                          </p:spTgt>
                                        </p:tgtEl>
                                        <p:attrNameLst>
                                          <p:attrName>style.visibility</p:attrName>
                                        </p:attrNameLst>
                                      </p:cBhvr>
                                      <p:to>
                                        <p:strVal val="visible"/>
                                      </p:to>
                                    </p:set>
                                    <p:anim calcmode="lin" valueType="num">
                                      <p:cBhvr additive="base">
                                        <p:cTn id="45"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9">
                                            <p:txEl>
                                              <p:pRg st="8" end="8"/>
                                            </p:txEl>
                                          </p:spTgt>
                                        </p:tgtEl>
                                        <p:attrNameLst>
                                          <p:attrName>style.visibility</p:attrName>
                                        </p:attrNameLst>
                                      </p:cBhvr>
                                      <p:to>
                                        <p:strVal val="visible"/>
                                      </p:to>
                                    </p:set>
                                    <p:anim calcmode="lin" valueType="num">
                                      <p:cBhvr additive="base">
                                        <p:cTn id="49" dur="500" fill="hold"/>
                                        <p:tgtEl>
                                          <p:spTgt spid="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algn="r" rtl="1"/>
            <a:r>
              <a:rPr lang="ar-IQ" sz="2400" dirty="0" smtClean="0"/>
              <a:t>(4) تقرير </a:t>
            </a:r>
          </a:p>
          <a:p>
            <a:pPr algn="r" rtl="1"/>
            <a:r>
              <a:rPr lang="en-US" sz="2400" dirty="0" smtClean="0"/>
              <a:t>(Decision)</a:t>
            </a:r>
            <a:r>
              <a:rPr lang="ar-IQ" sz="2400" dirty="0" smtClean="0"/>
              <a:t> </a:t>
            </a:r>
          </a:p>
          <a:p>
            <a:pPr algn="r" rtl="1"/>
            <a:endParaRPr lang="ar-IQ" sz="2400" dirty="0"/>
          </a:p>
          <a:p>
            <a:pPr algn="r" rtl="1"/>
            <a:r>
              <a:rPr lang="ar-IQ" sz="2400" dirty="0" smtClean="0"/>
              <a:t>(5) تكرار او دوران</a:t>
            </a:r>
          </a:p>
          <a:p>
            <a:pPr algn="r" rtl="1"/>
            <a:r>
              <a:rPr lang="en-US" sz="2400" dirty="0" smtClean="0"/>
              <a:t>(Looping)</a:t>
            </a:r>
            <a:endParaRPr lang="ar-IQ" sz="2400" dirty="0" smtClean="0"/>
          </a:p>
          <a:p>
            <a:pPr algn="r" rtl="1"/>
            <a:endParaRPr lang="ar-IQ" sz="2400" dirty="0"/>
          </a:p>
          <a:p>
            <a:pPr algn="r" rtl="1"/>
            <a:endParaRPr lang="ar-IQ" sz="2400" dirty="0" smtClean="0"/>
          </a:p>
          <a:p>
            <a:pPr algn="r" rtl="1"/>
            <a:r>
              <a:rPr lang="ar-IQ" sz="2400" dirty="0" smtClean="0"/>
              <a:t>(6) استدعاء برنامج فرعي</a:t>
            </a:r>
          </a:p>
          <a:p>
            <a:pPr algn="r" rtl="1"/>
            <a:r>
              <a:rPr lang="en-US" sz="2400" dirty="0" smtClean="0"/>
              <a:t>(Call subroutine)</a:t>
            </a:r>
            <a:r>
              <a:rPr lang="ar-IQ" sz="2400" dirty="0" smtClean="0"/>
              <a:t> </a:t>
            </a:r>
          </a:p>
          <a:p>
            <a:pPr algn="r" rtl="1"/>
            <a:endParaRPr lang="ar-IQ" sz="2400" dirty="0" smtClean="0"/>
          </a:p>
          <a:p>
            <a:pPr algn="r" rtl="1"/>
            <a:endParaRPr lang="en-US" dirty="0"/>
          </a:p>
        </p:txBody>
      </p:sp>
      <p:sp>
        <p:nvSpPr>
          <p:cNvPr id="4" name="معين 3"/>
          <p:cNvSpPr>
            <a:spLocks noChangeArrowheads="1"/>
          </p:cNvSpPr>
          <p:nvPr/>
        </p:nvSpPr>
        <p:spPr bwMode="auto">
          <a:xfrm>
            <a:off x="1445490" y="2020454"/>
            <a:ext cx="1399309" cy="1286163"/>
          </a:xfrm>
          <a:prstGeom prst="diamond">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5" name="سداسي 4"/>
          <p:cNvSpPr>
            <a:spLocks noChangeArrowheads="1"/>
          </p:cNvSpPr>
          <p:nvPr/>
        </p:nvSpPr>
        <p:spPr bwMode="auto">
          <a:xfrm>
            <a:off x="1016000" y="3577359"/>
            <a:ext cx="2609273" cy="717550"/>
          </a:xfrm>
          <a:prstGeom prst="hexagon">
            <a:avLst>
              <a:gd name="adj" fmla="val 40000"/>
              <a:gd name="vf" fmla="val 11547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6" name="مخطط انسيابي: معالجة معرّفة مسبقاً 5"/>
          <p:cNvSpPr>
            <a:spLocks noChangeArrowheads="1"/>
          </p:cNvSpPr>
          <p:nvPr/>
        </p:nvSpPr>
        <p:spPr bwMode="auto">
          <a:xfrm>
            <a:off x="1097280" y="4953577"/>
            <a:ext cx="2449484" cy="809913"/>
          </a:xfrm>
          <a:prstGeom prst="flowChartPredefinedProcess">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Tree>
    <p:extLst>
      <p:ext uri="{BB962C8B-B14F-4D97-AF65-F5344CB8AC3E}">
        <p14:creationId xmlns:p14="http://schemas.microsoft.com/office/powerpoint/2010/main" val="99327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IQ" dirty="0" smtClean="0"/>
              <a:t>(</a:t>
            </a:r>
            <a:r>
              <a:rPr lang="ar-IQ" sz="2400" dirty="0" smtClean="0"/>
              <a:t>7) اتجاه سير البرنامج</a:t>
            </a:r>
          </a:p>
          <a:p>
            <a:pPr algn="r" rtl="1"/>
            <a:r>
              <a:rPr lang="en-US" sz="2400" dirty="0" smtClean="0"/>
              <a:t>(Flow line)</a:t>
            </a:r>
            <a:r>
              <a:rPr lang="ar-IQ" sz="2400" dirty="0" smtClean="0"/>
              <a:t> </a:t>
            </a:r>
          </a:p>
          <a:p>
            <a:pPr algn="r" rtl="1"/>
            <a:endParaRPr lang="ar-IQ" sz="2400" dirty="0"/>
          </a:p>
          <a:p>
            <a:pPr algn="r" rtl="1"/>
            <a:endParaRPr lang="ar-IQ" sz="2400" dirty="0" smtClean="0"/>
          </a:p>
          <a:p>
            <a:pPr algn="r" rtl="1"/>
            <a:r>
              <a:rPr lang="ar-IQ" sz="2400" dirty="0" smtClean="0"/>
              <a:t>(8) نقطة توصيل وربط</a:t>
            </a:r>
          </a:p>
          <a:p>
            <a:pPr algn="r" rtl="1"/>
            <a:r>
              <a:rPr lang="en-US" sz="2400" dirty="0" smtClean="0"/>
              <a:t>(Connector)</a:t>
            </a:r>
            <a:endParaRPr lang="ar-IQ" sz="2400" dirty="0" smtClean="0"/>
          </a:p>
          <a:p>
            <a:pPr algn="r" rtl="1"/>
            <a:endParaRPr lang="en-US" dirty="0"/>
          </a:p>
        </p:txBody>
      </p:sp>
      <p:cxnSp>
        <p:nvCxnSpPr>
          <p:cNvPr id="9" name="رابط كسهم مستقيم 8"/>
          <p:cNvCxnSpPr/>
          <p:nvPr/>
        </p:nvCxnSpPr>
        <p:spPr>
          <a:xfrm>
            <a:off x="2623128" y="2152073"/>
            <a:ext cx="0" cy="68349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V="1">
            <a:off x="2152073" y="2149764"/>
            <a:ext cx="0" cy="685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مجموعة 11"/>
          <p:cNvGrpSpPr>
            <a:grpSpLocks/>
          </p:cNvGrpSpPr>
          <p:nvPr/>
        </p:nvGrpSpPr>
        <p:grpSpPr bwMode="auto">
          <a:xfrm>
            <a:off x="1547668" y="3709179"/>
            <a:ext cx="1952914" cy="1029076"/>
            <a:chOff x="4554" y="13231"/>
            <a:chExt cx="2340" cy="1183"/>
          </a:xfrm>
        </p:grpSpPr>
        <p:sp>
          <p:nvSpPr>
            <p:cNvPr id="13" name="AutoShape 47"/>
            <p:cNvSpPr>
              <a:spLocks noChangeArrowheads="1"/>
            </p:cNvSpPr>
            <p:nvPr/>
          </p:nvSpPr>
          <p:spPr bwMode="auto">
            <a:xfrm>
              <a:off x="5454" y="13554"/>
              <a:ext cx="540" cy="54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4" name="AutoShape 48"/>
            <p:cNvSpPr>
              <a:spLocks noChangeArrowheads="1"/>
            </p:cNvSpPr>
            <p:nvPr/>
          </p:nvSpPr>
          <p:spPr bwMode="auto">
            <a:xfrm>
              <a:off x="6354" y="13554"/>
              <a:ext cx="540" cy="54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5" name="AutoShape 49"/>
            <p:cNvSpPr>
              <a:spLocks noChangeArrowheads="1"/>
            </p:cNvSpPr>
            <p:nvPr/>
          </p:nvSpPr>
          <p:spPr bwMode="auto">
            <a:xfrm>
              <a:off x="4554" y="13554"/>
              <a:ext cx="540" cy="540"/>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16" name="Line 50"/>
            <p:cNvCxnSpPr>
              <a:cxnSpLocks noChangeShapeType="1"/>
            </p:cNvCxnSpPr>
            <p:nvPr/>
          </p:nvCxnSpPr>
          <p:spPr bwMode="auto">
            <a:xfrm>
              <a:off x="5714" y="13231"/>
              <a:ext cx="0" cy="32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51"/>
            <p:cNvCxnSpPr>
              <a:cxnSpLocks noChangeShapeType="1"/>
            </p:cNvCxnSpPr>
            <p:nvPr/>
          </p:nvCxnSpPr>
          <p:spPr bwMode="auto">
            <a:xfrm>
              <a:off x="4834" y="14091"/>
              <a:ext cx="0" cy="32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4408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IQ" sz="4000" b="1" dirty="0">
                <a:solidFill>
                  <a:srgbClr val="FF0000"/>
                </a:solidFill>
              </a:rPr>
              <a:t>أهمية استخدام خرائط سير العمليات :</a:t>
            </a:r>
            <a:endParaRPr lang="en-US" sz="4000"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r" rtl="1"/>
            <a:r>
              <a:rPr lang="ar-IQ" sz="2600" dirty="0"/>
              <a:t>من أهم فوائد استخدام خرائط سير العمليات قبل كتابة أي برنامج, الأمور الاتية : </a:t>
            </a:r>
            <a:endParaRPr lang="en-US" sz="2600" dirty="0"/>
          </a:p>
          <a:p>
            <a:pPr lvl="0" algn="r" rtl="1"/>
            <a:r>
              <a:rPr lang="ar-IQ" sz="2600" dirty="0" smtClean="0"/>
              <a:t>1- تعطي </a:t>
            </a:r>
            <a:r>
              <a:rPr lang="ar-IQ" sz="2600" dirty="0"/>
              <a:t>صورة متكاملة للخطوات المطلوبة لحل المسألة في ذهن المبرمج, بحيث تمكنه من الاحاطة الكاملة بكل أجزاء المسألة من بدايتها وحتى نهايتها.</a:t>
            </a:r>
            <a:endParaRPr lang="en-US" sz="2600" dirty="0"/>
          </a:p>
          <a:p>
            <a:pPr lvl="0" algn="r" rtl="1"/>
            <a:r>
              <a:rPr lang="ar-IQ" sz="2600" dirty="0" smtClean="0"/>
              <a:t>2- تساعد </a:t>
            </a:r>
            <a:r>
              <a:rPr lang="ar-IQ" sz="2600" dirty="0"/>
              <a:t>المبرمج على تشخيص الأخطاء التي تقع عادة في البرامج, وبخاصة الأخطاء المنطقية منها, والتي يعتمد اكتشافها على وضع التسلسل المنطقي, لخطوات حل المسألة لدى المبرمج.</a:t>
            </a:r>
            <a:endParaRPr lang="en-US" sz="2600" dirty="0"/>
          </a:p>
          <a:p>
            <a:pPr lvl="0" algn="r" rtl="1"/>
            <a:r>
              <a:rPr lang="ar-IQ" sz="2600" dirty="0" smtClean="0"/>
              <a:t>3- تيسر </a:t>
            </a:r>
            <a:r>
              <a:rPr lang="ar-IQ" sz="2600" dirty="0"/>
              <a:t>للمبرمج أمر إدخال أي تعديلات, في أي جزء من أجزاء </a:t>
            </a:r>
            <a:r>
              <a:rPr lang="ar-IQ" sz="2600" dirty="0" smtClean="0"/>
              <a:t>المسألة , بسرعة </a:t>
            </a:r>
            <a:r>
              <a:rPr lang="ar-IQ" sz="2600" dirty="0"/>
              <a:t>ودون الحاجة لإعادة دراسة المسألة, برمتها من جديد.</a:t>
            </a:r>
            <a:endParaRPr lang="en-US" sz="2600" dirty="0"/>
          </a:p>
          <a:p>
            <a:pPr lvl="0" algn="r" rtl="1"/>
            <a:r>
              <a:rPr lang="ar-IQ" sz="2600" dirty="0" smtClean="0"/>
              <a:t>4- في </a:t>
            </a:r>
            <a:r>
              <a:rPr lang="ar-IQ" sz="2600" dirty="0"/>
              <a:t>المسائل التي تكثر فيها الاحتمالات والتفرعات</a:t>
            </a:r>
            <a:r>
              <a:rPr lang="ar-IQ" sz="2600" dirty="0" smtClean="0"/>
              <a:t>, يصبح </a:t>
            </a:r>
            <a:r>
              <a:rPr lang="ar-IQ" sz="2600" dirty="0"/>
              <a:t>أمر متابعة دقائق التسلسل, أمراً شاقاً على المبرمج, إذا لم يستعن بمخطط تظهر فيه خطوات الحل الرئيسة بشكل واضح.</a:t>
            </a:r>
            <a:endParaRPr lang="en-US" sz="2600" dirty="0"/>
          </a:p>
          <a:p>
            <a:pPr lvl="0" algn="r" rtl="1"/>
            <a:r>
              <a:rPr lang="ar-IQ" sz="2600" dirty="0" smtClean="0"/>
              <a:t>5- تعتبر </a:t>
            </a:r>
            <a:r>
              <a:rPr lang="ar-IQ" sz="2600" dirty="0"/>
              <a:t>رسوم خرائط سير العمليات المستعملة في تصميم حلول بعض المسائل, مرجعاً, في حل مسائل أخرى مشابهة, ومفتاحاً لحل مسائل جديدة لها علاقة مع المسائل القديمة المحلولة.</a:t>
            </a:r>
            <a:endParaRPr lang="en-US" sz="2600" dirty="0"/>
          </a:p>
          <a:p>
            <a:pPr rtl="1"/>
            <a:r>
              <a:rPr lang="ar-IQ" b="1" dirty="0"/>
              <a:t> </a:t>
            </a:r>
            <a:endParaRPr lang="en-US" dirty="0"/>
          </a:p>
          <a:p>
            <a:endParaRPr lang="en-US" dirty="0"/>
          </a:p>
        </p:txBody>
      </p:sp>
    </p:spTree>
    <p:extLst>
      <p:ext uri="{BB962C8B-B14F-4D97-AF65-F5344CB8AC3E}">
        <p14:creationId xmlns:p14="http://schemas.microsoft.com/office/powerpoint/2010/main" val="14052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97</TotalTime>
  <Words>711</Words>
  <Application>Microsoft Office PowerPoint</Application>
  <PresentationFormat>شاشة عريضة</PresentationFormat>
  <Paragraphs>77</Paragraphs>
  <Slides>13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13</vt:i4>
      </vt:variant>
    </vt:vector>
  </HeadingPairs>
  <TitlesOfParts>
    <vt:vector size="18" baseType="lpstr">
      <vt:lpstr>Arial</vt:lpstr>
      <vt:lpstr>Calibri</vt:lpstr>
      <vt:lpstr>Calibri Light</vt:lpstr>
      <vt:lpstr>Times New Roman</vt:lpstr>
      <vt:lpstr>أثر رجعي</vt:lpstr>
      <vt:lpstr>الفصل لثالث </vt:lpstr>
      <vt:lpstr>عرض تقديمي في PowerPoint</vt:lpstr>
      <vt:lpstr>عرض تقديمي في PowerPoint</vt:lpstr>
      <vt:lpstr>(1) Pseudo Code</vt:lpstr>
      <vt:lpstr>عرض تقديمي في PowerPoint</vt:lpstr>
      <vt:lpstr>   معنى الرمز                                                                                  الشكل الاصطلاحي للرمز </vt:lpstr>
      <vt:lpstr>عرض تقديمي في PowerPoint</vt:lpstr>
      <vt:lpstr>عرض تقديمي في PowerPoint</vt:lpstr>
      <vt:lpstr>أهمية استخدام خرائط سير العمليات :</vt:lpstr>
      <vt:lpstr>أنواع خرائط سير العمليات : </vt:lpstr>
      <vt:lpstr>عرض تقديمي في PowerPoint</vt:lpstr>
      <vt:lpstr>1- خرائط التتابع البسيط </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لثالث</dc:title>
  <dc:creator>TOSHIBA</dc:creator>
  <cp:lastModifiedBy>TOSHIBA</cp:lastModifiedBy>
  <cp:revision>10</cp:revision>
  <dcterms:created xsi:type="dcterms:W3CDTF">2021-01-30T13:33:29Z</dcterms:created>
  <dcterms:modified xsi:type="dcterms:W3CDTF">2021-01-30T17:56:15Z</dcterms:modified>
</cp:coreProperties>
</file>